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7235981" cy="2395737"/>
          </a:xfrm>
        </p:spPr>
        <p:txBody>
          <a:bodyPr/>
          <a:lstStyle/>
          <a:p>
            <a:pPr algn="ctr"/>
            <a:r>
              <a:rPr lang="ru-RU" sz="6000" dirty="0" smtClean="0"/>
              <a:t>Фольклорный клуб «Веснянка»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6632"/>
            <a:ext cx="6189583" cy="1080120"/>
          </a:xfrm>
        </p:spPr>
        <p:txBody>
          <a:bodyPr>
            <a:noAutofit/>
          </a:bodyPr>
          <a:lstStyle/>
          <a:p>
            <a:r>
              <a:rPr lang="ru-RU" sz="1200" b="1" dirty="0"/>
              <a:t>Заявка на  участие в Конкурсе лучших муниципальных практик  и  инициатив социально-экономического развития в муниципальных образованиях на территориях  присутствия </a:t>
            </a:r>
            <a:r>
              <a:rPr lang="ru-RU" sz="1200" b="1" dirty="0" err="1"/>
              <a:t>Госкорпорации</a:t>
            </a:r>
            <a:r>
              <a:rPr lang="ru-RU" sz="1200" b="1" dirty="0"/>
              <a:t> «</a:t>
            </a:r>
            <a:r>
              <a:rPr lang="ru-RU" sz="1200" b="1" dirty="0" err="1"/>
              <a:t>Росатом</a:t>
            </a:r>
            <a:r>
              <a:rPr lang="ru-RU" sz="1200" b="1" dirty="0"/>
              <a:t>» </a:t>
            </a:r>
          </a:p>
          <a:p>
            <a:endParaRPr lang="ru-RU" sz="1200" b="1" dirty="0"/>
          </a:p>
          <a:p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6146042"/>
            <a:ext cx="2846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Ангарский городской округ, 2019 г.</a:t>
            </a:r>
          </a:p>
        </p:txBody>
      </p:sp>
    </p:spTree>
    <p:extLst>
      <p:ext uri="{BB962C8B-B14F-4D97-AF65-F5344CB8AC3E}">
        <p14:creationId xmlns:p14="http://schemas.microsoft.com/office/powerpoint/2010/main" val="36752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390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   Цель практики: приобщение </a:t>
            </a:r>
            <a:r>
              <a:rPr lang="ru-RU" sz="1800" dirty="0"/>
              <a:t>детей к русской народной культуре для развития в них </a:t>
            </a:r>
            <a:r>
              <a:rPr lang="ru-RU" sz="1800" dirty="0" smtClean="0"/>
              <a:t>национального </a:t>
            </a:r>
            <a:r>
              <a:rPr lang="ru-RU" sz="1800" dirty="0"/>
              <a:t>самосознания, патриотического чувства, основанного на понимании духовных ценностей и народной мудрости, а также для творческого развития детей.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467600" cy="441960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Задачи практики: </a:t>
            </a:r>
            <a:endParaRPr lang="ru-RU" dirty="0"/>
          </a:p>
          <a:p>
            <a:pPr indent="0"/>
            <a:r>
              <a:rPr lang="ru-RU" dirty="0" smtClean="0"/>
              <a:t> Всестороннее </a:t>
            </a:r>
            <a:r>
              <a:rPr lang="ru-RU" dirty="0"/>
              <a:t>развитие детей:</a:t>
            </a:r>
          </a:p>
          <a:p>
            <a:pPr marL="0" indent="0">
              <a:buNone/>
            </a:pPr>
            <a:r>
              <a:rPr lang="ru-RU" u="sng" dirty="0" smtClean="0"/>
              <a:t>Социально-коммуникативное: </a:t>
            </a:r>
            <a:r>
              <a:rPr lang="ru-RU" dirty="0" smtClean="0"/>
              <a:t>формирование готовности к совместной творческой деятельности со сверстниками, развитие общения и взаимодействия ребёнка со взрослыми и сверстниками;</a:t>
            </a:r>
          </a:p>
          <a:p>
            <a:pPr marL="0" indent="0">
              <a:buNone/>
            </a:pPr>
            <a:r>
              <a:rPr lang="ru-RU" u="sng" dirty="0" smtClean="0"/>
              <a:t>Познавательное:</a:t>
            </a:r>
            <a:r>
              <a:rPr lang="ru-RU" dirty="0" smtClean="0"/>
              <a:t> формирование первичных представлений о русском народном творчестве;</a:t>
            </a:r>
          </a:p>
          <a:p>
            <a:pPr marL="0" indent="0">
              <a:buNone/>
            </a:pPr>
            <a:r>
              <a:rPr lang="ru-RU" u="sng" dirty="0" smtClean="0"/>
              <a:t>Речевое:</a:t>
            </a:r>
            <a:r>
              <a:rPr lang="ru-RU" dirty="0" smtClean="0"/>
              <a:t> обогащение активного словаря; изучение художественного слова: </a:t>
            </a:r>
            <a:r>
              <a:rPr lang="ru-RU" dirty="0" err="1" smtClean="0"/>
              <a:t>потешек</a:t>
            </a:r>
            <a:r>
              <a:rPr lang="ru-RU" dirty="0" smtClean="0"/>
              <a:t>, загадок, пословиц, стихов;</a:t>
            </a:r>
          </a:p>
          <a:p>
            <a:pPr marL="0" indent="0">
              <a:buNone/>
            </a:pPr>
            <a:r>
              <a:rPr lang="ru-RU" u="sng" dirty="0" smtClean="0"/>
              <a:t>Физическое:</a:t>
            </a:r>
            <a:r>
              <a:rPr lang="ru-RU" dirty="0" smtClean="0"/>
              <a:t> развитие крупной и мелкой моторики обеих рук в процессе создания народных кукол. </a:t>
            </a:r>
          </a:p>
          <a:p>
            <a:pPr indent="0"/>
            <a:r>
              <a:rPr lang="ru-RU" dirty="0"/>
              <a:t> </a:t>
            </a:r>
            <a:r>
              <a:rPr lang="ru-RU" dirty="0" smtClean="0"/>
              <a:t>Проведение познавательных мероприятий по фольклорно-исторической тематике.</a:t>
            </a:r>
          </a:p>
          <a:p>
            <a:pPr indent="0"/>
            <a:r>
              <a:rPr lang="ru-RU" dirty="0"/>
              <a:t> </a:t>
            </a:r>
            <a:r>
              <a:rPr lang="ru-RU" dirty="0" smtClean="0"/>
              <a:t>Проведение </a:t>
            </a:r>
            <a:r>
              <a:rPr lang="ru-RU" dirty="0"/>
              <a:t>мастер-классов по созданию обрядовых, бытовых и игровых кукол</a:t>
            </a:r>
            <a:r>
              <a:rPr lang="ru-RU" dirty="0" smtClean="0"/>
              <a:t>.</a:t>
            </a:r>
            <a:endParaRPr lang="ru-RU" dirty="0"/>
          </a:p>
          <a:p>
            <a:pPr indent="0"/>
            <a:r>
              <a:rPr lang="ru-RU" dirty="0"/>
              <a:t> </a:t>
            </a:r>
            <a:r>
              <a:rPr lang="ru-RU" dirty="0" smtClean="0"/>
              <a:t>Популяризация </a:t>
            </a:r>
            <a:r>
              <a:rPr lang="ru-RU" dirty="0"/>
              <a:t>специальной литературы для детей по славянской мифологии, </a:t>
            </a:r>
            <a:r>
              <a:rPr lang="ru-RU" dirty="0" smtClean="0"/>
              <a:t>прикладным </a:t>
            </a:r>
            <a:r>
              <a:rPr lang="ru-RU" dirty="0"/>
              <a:t>искусствам, а также народных сказок.  </a:t>
            </a:r>
          </a:p>
          <a:p>
            <a:pPr indent="0"/>
            <a:r>
              <a:rPr lang="ru-RU" dirty="0"/>
              <a:t> </a:t>
            </a:r>
            <a:r>
              <a:rPr lang="ru-RU" dirty="0" smtClean="0"/>
              <a:t>Использование </a:t>
            </a:r>
            <a:r>
              <a:rPr lang="ru-RU" dirty="0"/>
              <a:t>информационных технологий для повышения наглядности и </a:t>
            </a:r>
            <a:r>
              <a:rPr lang="ru-RU" dirty="0" smtClean="0"/>
              <a:t>привлекательности </a:t>
            </a:r>
            <a:r>
              <a:rPr lang="ru-RU" dirty="0"/>
              <a:t>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90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Лидер </a:t>
            </a:r>
            <a:r>
              <a:rPr lang="ru-RU" sz="4000" dirty="0" smtClean="0"/>
              <a:t>практики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8640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Лыхина</a:t>
            </a:r>
            <a:r>
              <a:rPr lang="ru-RU" b="1" dirty="0" smtClean="0"/>
              <a:t> </a:t>
            </a:r>
            <a:r>
              <a:rPr lang="ru-RU" b="1" dirty="0"/>
              <a:t>Елена </a:t>
            </a:r>
            <a:r>
              <a:rPr lang="ru-RU" b="1" dirty="0" smtClean="0"/>
              <a:t>Борисовна</a:t>
            </a: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dirty="0"/>
              <a:t>главный библиотекарь Библиотечно-информационного центра,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заведующий </a:t>
            </a:r>
            <a:r>
              <a:rPr lang="ru-RU" dirty="0"/>
              <a:t>детской библиотекой №16 им. А. Стародубовой</a:t>
            </a:r>
          </a:p>
        </p:txBody>
      </p:sp>
      <p:pic>
        <p:nvPicPr>
          <p:cNvPr id="1026" name="Picture 2" descr="\\172.17.100.200\dfs\общие\Отдел стратегического планирования\Конкурс луч. мун практика\Заявки на конкурс в РОСАТОМ\2019\Веснянка\лидеры практики\Лыхина Елена Борисов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t="16992" r="23831" b="32682"/>
          <a:stretch/>
        </p:blipFill>
        <p:spPr bwMode="auto">
          <a:xfrm>
            <a:off x="827584" y="2564904"/>
            <a:ext cx="2358639" cy="302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9021" y="2564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Сроки реализации практики: </a:t>
            </a:r>
            <a:endParaRPr lang="ru-RU" u="sng" dirty="0" smtClean="0"/>
          </a:p>
          <a:p>
            <a:r>
              <a:rPr lang="ru-RU" dirty="0" smtClean="0"/>
              <a:t>с </a:t>
            </a:r>
            <a:r>
              <a:rPr lang="ru-RU" dirty="0"/>
              <a:t>2016 года по настоящее время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1400" y="34773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Целевая аудитория:</a:t>
            </a:r>
          </a:p>
          <a:p>
            <a:r>
              <a:rPr lang="ru-RU" dirty="0" smtClean="0"/>
              <a:t>дети </a:t>
            </a:r>
            <a:r>
              <a:rPr lang="ru-RU" dirty="0"/>
              <a:t>в возрасте от 7 до 12 лет, проживающие на территории Ангарского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07868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248472" cy="30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068960"/>
            <a:ext cx="4607450" cy="313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147003" y="3645024"/>
            <a:ext cx="3901064" cy="2232248"/>
          </a:xfrm>
        </p:spPr>
        <p:txBody>
          <a:bodyPr>
            <a:noAutofit/>
          </a:bodyPr>
          <a:lstStyle/>
          <a:p>
            <a:r>
              <a:rPr lang="ru-RU" sz="1600" dirty="0"/>
              <a:t>На мероприятиях, кроме интересных познавательных бесед проводятся мастер-классы, где дети лепят, рисуют, создают лоскутные куклы. </a:t>
            </a:r>
            <a:endParaRPr lang="ru-RU" sz="1600" dirty="0" smtClean="0"/>
          </a:p>
          <a:p>
            <a:r>
              <a:rPr lang="ru-RU" sz="1600" dirty="0" smtClean="0"/>
              <a:t>Мастер-класс </a:t>
            </a:r>
            <a:r>
              <a:rPr lang="ru-RU" sz="1600" dirty="0"/>
              <a:t>по изготовлению соответствующей куклы подобран к теме занятия. Ребятишки участвуют в играх и конкурсах, выставках творческих работ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3816424" cy="2227712"/>
          </a:xfrm>
        </p:spPr>
        <p:txBody>
          <a:bodyPr>
            <a:normAutofit/>
          </a:bodyPr>
          <a:lstStyle/>
          <a:p>
            <a:r>
              <a:rPr lang="ru-RU" sz="1600" dirty="0"/>
              <a:t>Фольклорный клуб «Веснянка» создан при детской библиотеке № 16 МБУК «ЦБС» </a:t>
            </a:r>
            <a:r>
              <a:rPr lang="ru-RU" sz="1600" dirty="0" smtClean="0"/>
              <a:t>в </a:t>
            </a:r>
            <a:r>
              <a:rPr lang="ru-RU" sz="1600" dirty="0"/>
              <a:t>июне </a:t>
            </a:r>
            <a:r>
              <a:rPr lang="ru-RU" sz="1600" dirty="0" smtClean="0"/>
              <a:t>2016 года.</a:t>
            </a:r>
            <a:endParaRPr lang="ru-RU" sz="1600" dirty="0"/>
          </a:p>
          <a:p>
            <a:r>
              <a:rPr lang="ru-RU" sz="1600" dirty="0"/>
              <a:t>Участники клуба – читатели библиотеки, дети от 7-12 лет.</a:t>
            </a:r>
          </a:p>
          <a:p>
            <a:r>
              <a:rPr lang="ru-RU" sz="1600" dirty="0"/>
              <a:t>Занятия с детьми проходят 1 раз в месяц по воскресеньям</a:t>
            </a:r>
            <a:r>
              <a:rPr lang="ru-RU" sz="1600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61754" y="415345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4398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815064" cy="1070992"/>
          </a:xfrm>
        </p:spPr>
        <p:txBody>
          <a:bodyPr/>
          <a:lstStyle/>
          <a:p>
            <a:pPr algn="just"/>
            <a:r>
              <a:rPr lang="ru-RU" sz="1600" dirty="0"/>
              <a:t>Идея творческой мастерской, где дети могли бы попробовать себя в народном ремесле, воплотилась через тематические занятия, где дети узнают о </a:t>
            </a:r>
            <a:r>
              <a:rPr lang="ru-RU" sz="1600" dirty="0" smtClean="0"/>
              <a:t>русских народных </a:t>
            </a:r>
            <a:r>
              <a:rPr lang="ru-RU" sz="1600" dirty="0"/>
              <a:t>традициях и ремёслах, </a:t>
            </a:r>
            <a:r>
              <a:rPr lang="ru-RU" sz="1600" dirty="0" smtClean="0"/>
              <a:t>учатся </a:t>
            </a:r>
            <a:r>
              <a:rPr lang="ru-RU" sz="1600" dirty="0"/>
              <a:t>играть в игры наших прабабушек-прадедушек и собственными руками </a:t>
            </a:r>
            <a:r>
              <a:rPr lang="ru-RU" sz="1600" dirty="0" smtClean="0"/>
              <a:t>делают </a:t>
            </a:r>
            <a:r>
              <a:rPr lang="ru-RU" sz="1600" dirty="0"/>
              <a:t>народные </a:t>
            </a:r>
            <a:r>
              <a:rPr lang="ru-RU" sz="1600" dirty="0" smtClean="0"/>
              <a:t>куклы-обереги</a:t>
            </a:r>
            <a:r>
              <a:rPr lang="ru-RU" sz="1600" dirty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860032" y="620688"/>
            <a:ext cx="3730752" cy="19442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Детям предлагается </a:t>
            </a:r>
            <a:r>
              <a:rPr lang="ru-RU" dirty="0"/>
              <a:t>для самостоятельного изучения литература по </a:t>
            </a:r>
            <a:r>
              <a:rPr lang="ru-RU" dirty="0" smtClean="0"/>
              <a:t>славянской </a:t>
            </a:r>
            <a:r>
              <a:rPr lang="ru-RU" dirty="0"/>
              <a:t>мифологии, фольклору, прикладным искусствам и народным праздникам.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755576" y="3212976"/>
            <a:ext cx="3730752" cy="222427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Занятия проходят по воскресеньям и, к тому же, бесплатно, что </a:t>
            </a:r>
            <a:r>
              <a:rPr lang="ru-RU" dirty="0" smtClean="0"/>
              <a:t>дает </a:t>
            </a:r>
            <a:r>
              <a:rPr lang="ru-RU" dirty="0"/>
              <a:t>дополнительную возможность организованного и интересного досуга для детей и родителей.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77348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3744415" cy="308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14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3730752" cy="2840344"/>
          </a:xfrm>
        </p:spPr>
        <p:txBody>
          <a:bodyPr>
            <a:normAutofit/>
          </a:bodyPr>
          <a:lstStyle/>
          <a:p>
            <a:r>
              <a:rPr lang="ru-RU" sz="1400" dirty="0"/>
              <a:t>За период реализации практики было проведено 36 заседаний клуба различной </a:t>
            </a:r>
            <a:r>
              <a:rPr lang="ru-RU" sz="1400" dirty="0" smtClean="0"/>
              <a:t>направленности</a:t>
            </a:r>
            <a:r>
              <a:rPr lang="ru-RU" sz="1400" dirty="0"/>
              <a:t>: познавательные беседы, мастер-классы, игры и конкурсы, выставки творческих работ.</a:t>
            </a:r>
          </a:p>
          <a:p>
            <a:r>
              <a:rPr lang="ru-RU" sz="1400" dirty="0"/>
              <a:t>З</a:t>
            </a:r>
            <a:r>
              <a:rPr lang="ru-RU" sz="1400" dirty="0" smtClean="0"/>
              <a:t>а </a:t>
            </a:r>
            <a:r>
              <a:rPr lang="ru-RU" sz="1400" dirty="0"/>
              <a:t>2018 год </a:t>
            </a:r>
            <a:r>
              <a:rPr lang="ru-RU" sz="1400" dirty="0" smtClean="0"/>
              <a:t>клуб посетило </a:t>
            </a:r>
            <a:r>
              <a:rPr lang="ru-RU" sz="1400" dirty="0"/>
              <a:t>540 человек, а за весь срок реализации практики –  </a:t>
            </a:r>
            <a:r>
              <a:rPr lang="ru-RU" sz="1400" dirty="0" smtClean="0"/>
              <a:t>        1 </a:t>
            </a:r>
            <a:r>
              <a:rPr lang="ru-RU" sz="1400" dirty="0"/>
              <a:t>605 человек, среди которых 960 детей и 645 взрослых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004048" y="260648"/>
            <a:ext cx="3730752" cy="3840480"/>
          </a:xfrm>
        </p:spPr>
        <p:txBody>
          <a:bodyPr>
            <a:normAutofit/>
          </a:bodyPr>
          <a:lstStyle/>
          <a:p>
            <a:r>
              <a:rPr lang="ru-RU" sz="1400" dirty="0"/>
              <a:t>Кроме того, реализация практики в целом повысила интерес жителей округа к деятельности библиотеки. </a:t>
            </a:r>
            <a:endParaRPr lang="ru-RU" sz="1400" dirty="0" smtClean="0"/>
          </a:p>
          <a:p>
            <a:r>
              <a:rPr lang="ru-RU" sz="1400" dirty="0" smtClean="0"/>
              <a:t>Так</a:t>
            </a:r>
            <a:r>
              <a:rPr lang="ru-RU" sz="1400" dirty="0"/>
              <a:t>, если в 2016 году в рамках массовых мероприятий было зафиксировано 6 690 посещений, то за 2018 год значение этого показателя увеличилось на 2 108 чел. (31,5 %) и составило 8 798 чел. за год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Фольклорный клуб послужил также местом интересного, познавательного, а главное, сов-местного времяпрепровождения не только детей, но и их родителей.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3" y="3898304"/>
            <a:ext cx="33353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15" y="2464650"/>
            <a:ext cx="3176710" cy="24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09721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8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3068960"/>
            <a:ext cx="2411760" cy="20882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Реализованная практика получила </a:t>
            </a:r>
            <a:r>
              <a:rPr lang="ru-RU" dirty="0"/>
              <a:t>множественные положительные оценки не только </a:t>
            </a:r>
            <a:r>
              <a:rPr lang="ru-RU" dirty="0" smtClean="0"/>
              <a:t>детей-членов фольклорного клуба, </a:t>
            </a:r>
            <a:r>
              <a:rPr lang="ru-RU" dirty="0"/>
              <a:t>но и их родителей, а также </a:t>
            </a:r>
            <a:r>
              <a:rPr lang="ru-RU" dirty="0" smtClean="0"/>
              <a:t>отмечена </a:t>
            </a:r>
            <a:r>
              <a:rPr lang="ru-RU" dirty="0"/>
              <a:t>в СМИ.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251520" y="3068960"/>
            <a:ext cx="2520280" cy="1715601"/>
          </a:xfrm>
        </p:spPr>
        <p:txBody>
          <a:bodyPr>
            <a:noAutofit/>
          </a:bodyPr>
          <a:lstStyle/>
          <a:p>
            <a:r>
              <a:rPr lang="ru-RU" sz="1500" dirty="0"/>
              <a:t>Действие практики продолжается, планируется расширение ее масштабов, возможно выделение двух групп: для школьников младших классов и более старшего школьного возраста.</a:t>
            </a:r>
          </a:p>
          <a:p>
            <a:endParaRPr lang="ru-RU" sz="15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986662" cy="557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5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235981" cy="2611761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Ангарский городской округ, 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558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72</TotalTime>
  <Words>580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Thermal</vt:lpstr>
      <vt:lpstr>Фольклорный клуб «Веснянка»</vt:lpstr>
      <vt:lpstr>   Цель практики: приобщение детей к русской народной культуре для развития в них национального самосознания, патриотического чувства, основанного на понимании духовных ценностей и народной мудрости, а также для творческого развития детей. </vt:lpstr>
      <vt:lpstr>Лидер практики</vt:lpstr>
      <vt:lpstr>Презентация PowerPoint</vt:lpstr>
      <vt:lpstr>Идея творческой мастерской, где дети могли бы попробовать себя в народном ремесле, воплотилась через тематические занятия, где дети узнают о русских народных традициях и ремёслах, учатся играть в игры наших прабабушек-прадедушек и собственными руками делают народные куклы-обереги.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Фольклорный клуб «Веснянка»</dc:title>
  <dc:creator>Лифатова Регина Сергеевна</dc:creator>
  <cp:lastModifiedBy>Лифатова Регина Сергеевна</cp:lastModifiedBy>
  <cp:revision>9</cp:revision>
  <dcterms:created xsi:type="dcterms:W3CDTF">2019-07-01T01:58:33Z</dcterms:created>
  <dcterms:modified xsi:type="dcterms:W3CDTF">2019-07-01T03:21:22Z</dcterms:modified>
</cp:coreProperties>
</file>